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70" d="100"/>
          <a:sy n="70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3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9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139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576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1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4019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047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518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16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21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6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51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63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3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34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37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99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580735-338D-4DDA-A5DE-5BF7F4513C49}" type="datetimeFigureOut">
              <a:rPr lang="nl-NL" smtClean="0"/>
              <a:t>27-11-2018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28043B-9A49-4254-8691-73C8F8D62E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095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l6BpnNfrqE&amp;feature=player_detailp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63F2C-D52E-4E02-A8EB-70E87ABBCE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Luchtwegen deel 1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CF7E07-1C78-433C-A1E8-F29B65DFCB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766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DE7B2-21D3-4C69-9A5B-5D195873D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38292"/>
            <a:ext cx="8534400" cy="1507067"/>
          </a:xfrm>
        </p:spPr>
        <p:txBody>
          <a:bodyPr/>
          <a:lstStyle/>
          <a:p>
            <a:r>
              <a:rPr lang="nl-NL" dirty="0"/>
              <a:t>Larynx (waar gebleven)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E8544B-504D-484C-8EBF-F622EF1B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5239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Strottenhoofd.</a:t>
            </a:r>
          </a:p>
          <a:p>
            <a:r>
              <a:rPr lang="nl-NL" dirty="0">
                <a:solidFill>
                  <a:schemeClr val="bg1"/>
                </a:solidFill>
              </a:rPr>
              <a:t>Begin ‘echte’ luchtweg.</a:t>
            </a:r>
          </a:p>
          <a:p>
            <a:r>
              <a:rPr lang="nl-NL" dirty="0">
                <a:solidFill>
                  <a:schemeClr val="bg1"/>
                </a:solidFill>
              </a:rPr>
              <a:t>Ventraal .</a:t>
            </a:r>
          </a:p>
          <a:p>
            <a:r>
              <a:rPr lang="nl-NL" dirty="0">
                <a:solidFill>
                  <a:schemeClr val="bg1"/>
                </a:solidFill>
              </a:rPr>
              <a:t>Spier-/kraakbeenkoker versterkt met bindweefsel.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098" name="Picture 2" descr="Afbeeldingsresultaat voor adamsappel">
            <a:extLst>
              <a:ext uri="{FF2B5EF4-FFF2-40B4-BE49-F238E27FC236}">
                <a16:creationId xmlns:a16="http://schemas.microsoft.com/office/drawing/2014/main" id="{A3CA3240-063F-476C-84E2-221712312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77" y="987049"/>
            <a:ext cx="5163213" cy="34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978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A78C4-7494-4D89-8D60-1D25E94F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840" y="265098"/>
            <a:ext cx="8534400" cy="1507067"/>
          </a:xfrm>
        </p:spPr>
        <p:txBody>
          <a:bodyPr/>
          <a:lstStyle/>
          <a:p>
            <a:r>
              <a:rPr lang="nl-NL" sz="2400" dirty="0"/>
              <a:t>Kraakbeenstructuren van het strottenhoofd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074448-3AC0-4B6B-9237-0905C8085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72" y="2442633"/>
            <a:ext cx="8534400" cy="3615267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Picture 4" descr="strottenhoofd2">
            <a:extLst>
              <a:ext uri="{FF2B5EF4-FFF2-40B4-BE49-F238E27FC236}">
                <a16:creationId xmlns:a16="http://schemas.microsoft.com/office/drawing/2014/main" id="{E9E7BAAD-8D23-4816-A1AE-8CD599E8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09" y="1228298"/>
            <a:ext cx="5786630" cy="53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C09F5A1E-909E-4830-8F38-47EA84662FF8}"/>
              </a:ext>
            </a:extLst>
          </p:cNvPr>
          <p:cNvCxnSpPr/>
          <p:nvPr/>
        </p:nvCxnSpPr>
        <p:spPr>
          <a:xfrm>
            <a:off x="1643270" y="6162675"/>
            <a:ext cx="7334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728395D3-214B-4FF7-AE02-2C14F5BB5134}"/>
              </a:ext>
            </a:extLst>
          </p:cNvPr>
          <p:cNvCxnSpPr/>
          <p:nvPr/>
        </p:nvCxnSpPr>
        <p:spPr>
          <a:xfrm>
            <a:off x="3419475" y="5867400"/>
            <a:ext cx="6381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77820B36-00E9-4A49-9816-AC0C695302BD}"/>
              </a:ext>
            </a:extLst>
          </p:cNvPr>
          <p:cNvCxnSpPr>
            <a:cxnSpLocks/>
          </p:cNvCxnSpPr>
          <p:nvPr/>
        </p:nvCxnSpPr>
        <p:spPr>
          <a:xfrm flipH="1" flipV="1">
            <a:off x="5691116" y="6162676"/>
            <a:ext cx="3070747" cy="430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4EB460F1-1FD1-4DF0-9B40-5019F1A0807D}"/>
              </a:ext>
            </a:extLst>
          </p:cNvPr>
          <p:cNvSpPr txBox="1"/>
          <p:nvPr/>
        </p:nvSpPr>
        <p:spPr>
          <a:xfrm>
            <a:off x="8925636" y="6277970"/>
            <a:ext cx="278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Epiglottis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1E3360B-C2A7-4F47-8EDA-E5D780049FA8}"/>
              </a:ext>
            </a:extLst>
          </p:cNvPr>
          <p:cNvSpPr txBox="1"/>
          <p:nvPr/>
        </p:nvSpPr>
        <p:spPr>
          <a:xfrm>
            <a:off x="8925636" y="1392072"/>
            <a:ext cx="264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Schildkraakbeen (Adamsappel)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8A43F2C0-250F-4C94-9EF7-183938252623}"/>
              </a:ext>
            </a:extLst>
          </p:cNvPr>
          <p:cNvCxnSpPr>
            <a:cxnSpLocks/>
          </p:cNvCxnSpPr>
          <p:nvPr/>
        </p:nvCxnSpPr>
        <p:spPr>
          <a:xfrm flipH="1">
            <a:off x="8000256" y="5622025"/>
            <a:ext cx="1479257" cy="3898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6E84DBE1-9983-42A0-8702-17ACE770AAA4}"/>
              </a:ext>
            </a:extLst>
          </p:cNvPr>
          <p:cNvSpPr txBox="1"/>
          <p:nvPr/>
        </p:nvSpPr>
        <p:spPr>
          <a:xfrm>
            <a:off x="9479513" y="5308979"/>
            <a:ext cx="200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Ringkraakbeen</a:t>
            </a:r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2B147D63-FD40-4A8C-8264-1EFF56D8872A}"/>
              </a:ext>
            </a:extLst>
          </p:cNvPr>
          <p:cNvCxnSpPr/>
          <p:nvPr/>
        </p:nvCxnSpPr>
        <p:spPr>
          <a:xfrm flipH="1">
            <a:off x="8000256" y="4626591"/>
            <a:ext cx="1116448" cy="846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E6ADBA0B-5CCC-41D4-B5FE-2C6CE0790E10}"/>
              </a:ext>
            </a:extLst>
          </p:cNvPr>
          <p:cNvSpPr txBox="1"/>
          <p:nvPr/>
        </p:nvSpPr>
        <p:spPr>
          <a:xfrm>
            <a:off x="9116704" y="4339988"/>
            <a:ext cx="221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Stelkraakbeen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661C52DE-E8D3-494F-B7A7-CB212713FE88}"/>
              </a:ext>
            </a:extLst>
          </p:cNvPr>
          <p:cNvCxnSpPr/>
          <p:nvPr/>
        </p:nvCxnSpPr>
        <p:spPr>
          <a:xfrm>
            <a:off x="9662615" y="4709320"/>
            <a:ext cx="177421" cy="5996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6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68028-B3B2-45E6-A6AA-09A9E6F8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F8A314-34AA-40C2-896A-4BD211A0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419066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W) Beantwoord de vragen.</a:t>
            </a:r>
          </a:p>
          <a:p>
            <a:r>
              <a:rPr lang="nl-NL" dirty="0">
                <a:solidFill>
                  <a:schemeClr val="bg1"/>
                </a:solidFill>
              </a:rPr>
              <a:t>H) Gebruik aantekeningen van deze les en bronnen op internet.</a:t>
            </a:r>
          </a:p>
          <a:p>
            <a:r>
              <a:rPr lang="nl-NL" dirty="0">
                <a:solidFill>
                  <a:schemeClr val="bg1"/>
                </a:solidFill>
              </a:rPr>
              <a:t>H) Papier of op Word. </a:t>
            </a:r>
          </a:p>
          <a:p>
            <a:r>
              <a:rPr lang="nl-NL" dirty="0">
                <a:solidFill>
                  <a:schemeClr val="bg1"/>
                </a:solidFill>
              </a:rPr>
              <a:t>T) 14:40 af.</a:t>
            </a:r>
          </a:p>
          <a:p>
            <a:r>
              <a:rPr lang="nl-NL" dirty="0">
                <a:solidFill>
                  <a:schemeClr val="bg1"/>
                </a:solidFill>
              </a:rPr>
              <a:t>U) Lesstof verwerkt met vragen die je beantwoord hebt.</a:t>
            </a:r>
          </a:p>
          <a:p>
            <a:r>
              <a:rPr lang="nl-NL" dirty="0">
                <a:solidFill>
                  <a:schemeClr val="bg1"/>
                </a:solidFill>
              </a:rPr>
              <a:t>K) Feedback 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Tips en Tops. 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E1270-86E6-4822-8C5F-76D40843C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42140"/>
            <a:ext cx="8534400" cy="1507067"/>
          </a:xfrm>
        </p:spPr>
        <p:txBody>
          <a:bodyPr/>
          <a:lstStyle/>
          <a:p>
            <a:r>
              <a:rPr lang="nl-NL" dirty="0"/>
              <a:t>Volgende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E6622D-E1ED-4C54-B296-AE99EE40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841056"/>
            <a:ext cx="8534400" cy="3615267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5122" name="Picture 2" descr="Afbeeldingsresultaat voor longen">
            <a:extLst>
              <a:ext uri="{FF2B5EF4-FFF2-40B4-BE49-F238E27FC236}">
                <a16:creationId xmlns:a16="http://schemas.microsoft.com/office/drawing/2014/main" id="{0F540346-AA03-4618-BE96-B489E01FF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841056"/>
            <a:ext cx="47625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F0DFE-30D2-434A-BF03-C8ADD9A9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Maar eerst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E4B1C8-EB5B-4DF8-92C3-FA8B6BB69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6933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Welkom.</a:t>
            </a:r>
          </a:p>
          <a:p>
            <a:r>
              <a:rPr lang="nl-NL" dirty="0">
                <a:solidFill>
                  <a:schemeClr val="bg1"/>
                </a:solidFill>
              </a:rPr>
              <a:t>Wat kom ik doen?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Wat hoort daarbij?</a:t>
            </a:r>
          </a:p>
          <a:p>
            <a:r>
              <a:rPr lang="nl-NL" dirty="0">
                <a:solidFill>
                  <a:schemeClr val="bg1"/>
                </a:solidFill>
              </a:rPr>
              <a:t>Wat vind ik belangrijk.</a:t>
            </a:r>
          </a:p>
          <a:p>
            <a:r>
              <a:rPr lang="nl-NL" dirty="0">
                <a:solidFill>
                  <a:schemeClr val="bg1"/>
                </a:solidFill>
              </a:rPr>
              <a:t>Wat vinden jullie belangrijk?</a:t>
            </a:r>
          </a:p>
          <a:p>
            <a:r>
              <a:rPr lang="nl-NL" dirty="0">
                <a:solidFill>
                  <a:schemeClr val="bg1"/>
                </a:solidFill>
              </a:rPr>
              <a:t>A&amp;A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840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2493-8045-476F-8D30-E054E3EF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457" y="802437"/>
            <a:ext cx="8534400" cy="1507067"/>
          </a:xfrm>
        </p:spPr>
        <p:txBody>
          <a:bodyPr/>
          <a:lstStyle/>
          <a:p>
            <a:r>
              <a:rPr lang="nl-NL" dirty="0"/>
              <a:t>Filmpje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AE024B-7955-4746-902A-A6F8B36A1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457" y="2740863"/>
            <a:ext cx="8534400" cy="3615267"/>
          </a:xfrm>
        </p:spPr>
        <p:txBody>
          <a:bodyPr/>
          <a:lstStyle/>
          <a:p>
            <a:r>
              <a:rPr lang="nl-NL" altLang="nl-NL" sz="3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nl-NL" altLang="nl-NL" sz="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stembanden</a:t>
            </a:r>
            <a:endParaRPr lang="nl-NL" altLang="nl-NL" sz="400" dirty="0">
              <a:solidFill>
                <a:schemeClr val="bg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325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5B4D6-3AD9-4EB6-AEF5-E2FCC777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BF7DE-AB5A-4B6B-A37A-BB917CB30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82078"/>
            <a:ext cx="8534400" cy="3615267"/>
          </a:xfrm>
        </p:spPr>
        <p:txBody>
          <a:bodyPr>
            <a:norm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Neusholte</a:t>
            </a:r>
          </a:p>
          <a:p>
            <a:r>
              <a:rPr lang="nl-NL" sz="1400" dirty="0">
                <a:solidFill>
                  <a:schemeClr val="bg1"/>
                </a:solidFill>
              </a:rPr>
              <a:t>Mondholte</a:t>
            </a:r>
          </a:p>
          <a:p>
            <a:r>
              <a:rPr lang="nl-NL" sz="1400" dirty="0">
                <a:solidFill>
                  <a:schemeClr val="bg1"/>
                </a:solidFill>
              </a:rPr>
              <a:t>Keelholte</a:t>
            </a:r>
          </a:p>
          <a:p>
            <a:r>
              <a:rPr lang="nl-NL" sz="1400" dirty="0">
                <a:solidFill>
                  <a:schemeClr val="bg1"/>
                </a:solidFill>
              </a:rPr>
              <a:t>Strottenhoofd</a:t>
            </a:r>
          </a:p>
          <a:p>
            <a:endParaRPr lang="nl-NL" sz="1400" dirty="0">
              <a:solidFill>
                <a:schemeClr val="bg1"/>
              </a:solidFill>
            </a:endParaRPr>
          </a:p>
          <a:p>
            <a:r>
              <a:rPr lang="nl-NL" sz="1400" dirty="0">
                <a:solidFill>
                  <a:schemeClr val="bg1"/>
                </a:solidFill>
              </a:rPr>
              <a:t>Leerdoelen:</a:t>
            </a:r>
          </a:p>
          <a:p>
            <a:pPr lvl="1"/>
            <a:r>
              <a:rPr lang="nl-NL" sz="1200" dirty="0">
                <a:solidFill>
                  <a:schemeClr val="bg1"/>
                </a:solidFill>
              </a:rPr>
              <a:t>Ik kan de eerste onderdelen van de luchtweg benoemen.</a:t>
            </a:r>
          </a:p>
          <a:p>
            <a:pPr lvl="1"/>
            <a:r>
              <a:rPr lang="nl-NL" sz="1200" dirty="0">
                <a:solidFill>
                  <a:schemeClr val="bg1"/>
                </a:solidFill>
              </a:rPr>
              <a:t>Ik  kan de verschillende functies van de neusholte, mondholte, keelholte en strottenhoofd uitleggen.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55E3681-1536-4992-836F-B64B58C2D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97" y="860655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3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A77EF-BF22-4C6A-9805-32A695608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92" y="944032"/>
            <a:ext cx="8534400" cy="1507067"/>
          </a:xfrm>
        </p:spPr>
        <p:txBody>
          <a:bodyPr/>
          <a:lstStyle/>
          <a:p>
            <a:r>
              <a:rPr lang="nl-NL" dirty="0"/>
              <a:t>Neusholte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2CD8C1-6369-4681-9EB9-20C970185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92" y="2599268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Samenstelling </a:t>
            </a:r>
          </a:p>
          <a:p>
            <a:r>
              <a:rPr lang="nl-NL" dirty="0">
                <a:solidFill>
                  <a:schemeClr val="bg1"/>
                </a:solidFill>
              </a:rPr>
              <a:t>Neusschelpen/gangen</a:t>
            </a:r>
          </a:p>
          <a:p>
            <a:r>
              <a:rPr lang="nl-NL" dirty="0">
                <a:solidFill>
                  <a:schemeClr val="bg1"/>
                </a:solidFill>
              </a:rPr>
              <a:t>Functie </a:t>
            </a:r>
          </a:p>
          <a:p>
            <a:pPr lvl="1"/>
            <a:r>
              <a:rPr lang="nl-NL" b="1" dirty="0">
                <a:solidFill>
                  <a:schemeClr val="bg1"/>
                </a:solidFill>
              </a:rPr>
              <a:t>Zuivering </a:t>
            </a:r>
          </a:p>
          <a:p>
            <a:pPr lvl="1"/>
            <a:r>
              <a:rPr lang="nl-NL" b="1" dirty="0">
                <a:solidFill>
                  <a:schemeClr val="bg1"/>
                </a:solidFill>
              </a:rPr>
              <a:t>Verwarming 		</a:t>
            </a:r>
          </a:p>
          <a:p>
            <a:pPr lvl="1"/>
            <a:r>
              <a:rPr lang="nl-NL" b="1" dirty="0">
                <a:solidFill>
                  <a:schemeClr val="bg1"/>
                </a:solidFill>
              </a:rPr>
              <a:t>Bevochtiging  + traanvocht</a:t>
            </a:r>
          </a:p>
          <a:p>
            <a:pPr lvl="2"/>
            <a:r>
              <a:rPr lang="nl-NL" dirty="0">
                <a:solidFill>
                  <a:schemeClr val="bg1"/>
                </a:solidFill>
              </a:rPr>
              <a:t>Verbeterde zuurstofopname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Reuk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32B1BA-49D5-49CD-A123-E7CA812FD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237" y="3238302"/>
            <a:ext cx="4275909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beeldingsresultaat voor neusschelpen">
            <a:extLst>
              <a:ext uri="{FF2B5EF4-FFF2-40B4-BE49-F238E27FC236}">
                <a16:creationId xmlns:a16="http://schemas.microsoft.com/office/drawing/2014/main" id="{75927F45-722B-4E65-B2C7-17430D6C1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26" y="644866"/>
            <a:ext cx="4901155" cy="24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28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5F568-38E1-45A8-BF66-92529EC4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Mondholte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A12153-CF36-49D3-9BE1-D57B1C8E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648373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Functie 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Hoeveelheid lucht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Klank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Voedsel</a:t>
            </a:r>
          </a:p>
        </p:txBody>
      </p:sp>
      <p:pic>
        <p:nvPicPr>
          <p:cNvPr id="2050" name="Picture 2" descr="Afbeeldingsresultaat voor mondholte">
            <a:extLst>
              <a:ext uri="{FF2B5EF4-FFF2-40B4-BE49-F238E27FC236}">
                <a16:creationId xmlns:a16="http://schemas.microsoft.com/office/drawing/2014/main" id="{99983BD5-ED07-4002-9BA3-84AF19175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1895687"/>
            <a:ext cx="3607631" cy="40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8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6E368-5170-488A-9370-24099CAAC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Farynx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0FDD11-894A-419A-B32C-0F88BF2CF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77440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Keelholte.</a:t>
            </a:r>
          </a:p>
          <a:p>
            <a:r>
              <a:rPr lang="nl-NL" dirty="0">
                <a:solidFill>
                  <a:schemeClr val="bg1"/>
                </a:solidFill>
              </a:rPr>
              <a:t>strotklepje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7AA5F1-00E1-47C9-B2F6-A3B1A982C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242" y="905418"/>
            <a:ext cx="6585546" cy="493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8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DE7B2-21D3-4C69-9A5B-5D195873D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38292"/>
            <a:ext cx="8534400" cy="1507067"/>
          </a:xfrm>
        </p:spPr>
        <p:txBody>
          <a:bodyPr/>
          <a:lstStyle/>
          <a:p>
            <a:r>
              <a:rPr lang="nl-NL" dirty="0"/>
              <a:t>Larynx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E8544B-504D-484C-8EBF-F622EF1B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55239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Strottenhoofd.</a:t>
            </a:r>
          </a:p>
          <a:p>
            <a:r>
              <a:rPr lang="nl-NL" dirty="0">
                <a:solidFill>
                  <a:schemeClr val="bg1"/>
                </a:solidFill>
              </a:rPr>
              <a:t>Begin ‘echte’ luchtweg.</a:t>
            </a:r>
          </a:p>
          <a:p>
            <a:r>
              <a:rPr lang="nl-NL" dirty="0">
                <a:solidFill>
                  <a:schemeClr val="bg1"/>
                </a:solidFill>
              </a:rPr>
              <a:t>Ventraal .</a:t>
            </a:r>
          </a:p>
          <a:p>
            <a:r>
              <a:rPr lang="nl-NL" dirty="0">
                <a:solidFill>
                  <a:schemeClr val="bg1"/>
                </a:solidFill>
              </a:rPr>
              <a:t>Spier-/kraakbeenkoker versterkt met bindweefsel.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098" name="Picture 2" descr="Afbeeldingsresultaat voor adamsappel">
            <a:extLst>
              <a:ext uri="{FF2B5EF4-FFF2-40B4-BE49-F238E27FC236}">
                <a16:creationId xmlns:a16="http://schemas.microsoft.com/office/drawing/2014/main" id="{A3CA3240-063F-476C-84E2-221712312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77" y="987049"/>
            <a:ext cx="5163213" cy="34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5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9396D-9DE3-4A25-BEFA-58A46A78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nl-NL" dirty="0"/>
              <a:t>5 minuten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A8B0FA-4A23-4A91-9796-406B53B62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700130"/>
            <a:ext cx="8534400" cy="3615267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Benen strekken</a:t>
            </a:r>
          </a:p>
          <a:p>
            <a:r>
              <a:rPr lang="nl-NL" dirty="0">
                <a:solidFill>
                  <a:schemeClr val="bg1"/>
                </a:solidFill>
              </a:rPr>
              <a:t>WC</a:t>
            </a:r>
          </a:p>
          <a:p>
            <a:r>
              <a:rPr lang="nl-NL" dirty="0">
                <a:solidFill>
                  <a:schemeClr val="bg1"/>
                </a:solidFill>
              </a:rPr>
              <a:t>Twitter, facebook, etc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249080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874</TotalTime>
  <Words>196</Words>
  <Application>Microsoft Office PowerPoint</Application>
  <PresentationFormat>Breedbeeld</PresentationFormat>
  <Paragraphs>64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Segment</vt:lpstr>
      <vt:lpstr>Luchtwegen deel 1</vt:lpstr>
      <vt:lpstr>Maar eerst</vt:lpstr>
      <vt:lpstr>Filmpje</vt:lpstr>
      <vt:lpstr>Programma</vt:lpstr>
      <vt:lpstr>Neusholte</vt:lpstr>
      <vt:lpstr>Mondholte </vt:lpstr>
      <vt:lpstr>Farynx </vt:lpstr>
      <vt:lpstr>Larynx</vt:lpstr>
      <vt:lpstr>5 minuten</vt:lpstr>
      <vt:lpstr>Larynx (waar gebleven) </vt:lpstr>
      <vt:lpstr>Kraakbeenstructuren van het strottenhoofd</vt:lpstr>
      <vt:lpstr>Opdracht</vt:lpstr>
      <vt:lpstr>Volgende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Luchtwegen deel 1</dc:title>
  <dc:creator>matthijs</dc:creator>
  <cp:lastModifiedBy>matthijs</cp:lastModifiedBy>
  <cp:revision>19</cp:revision>
  <dcterms:created xsi:type="dcterms:W3CDTF">2018-11-27T19:46:25Z</dcterms:created>
  <dcterms:modified xsi:type="dcterms:W3CDTF">2018-11-28T10:20:57Z</dcterms:modified>
</cp:coreProperties>
</file>